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2"/>
    <p:sldId id="257" r:id="rId53"/>
    <p:sldId id="258" r:id="rId54"/>
    <p:sldId id="259" r:id="rId55"/>
    <p:sldId id="260" r:id="rId56"/>
    <p:sldId id="261" r:id="rId57"/>
    <p:sldId id="262" r:id="rId58"/>
    <p:sldId id="263" r:id="rId59"/>
    <p:sldId id="264" r:id="rId60"/>
    <p:sldId id="265" r:id="rId61"/>
    <p:sldId id="266" r:id="rId62"/>
    <p:sldId id="267" r:id="rId63"/>
    <p:sldId id="268" r:id="rId64"/>
    <p:sldId id="269" r:id="rId6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T Serif" charset="1" panose="020A0603040505020204"/>
      <p:regular r:id="rId10"/>
    </p:embeddedFont>
    <p:embeddedFont>
      <p:font typeface="PT Serif Bold" charset="1" panose="020A0703040505020204"/>
      <p:regular r:id="rId11"/>
    </p:embeddedFont>
    <p:embeddedFont>
      <p:font typeface="PT Serif Italics" charset="1" panose="020A0603040505090204"/>
      <p:regular r:id="rId12"/>
    </p:embeddedFont>
    <p:embeddedFont>
      <p:font typeface="PT Serif Bold Italics" charset="1" panose="020A0703040505090204"/>
      <p:regular r:id="rId13"/>
    </p:embeddedFont>
    <p:embeddedFont>
      <p:font typeface="DM Sans" charset="1" panose="00000000000000000000"/>
      <p:regular r:id="rId14"/>
    </p:embeddedFont>
    <p:embeddedFont>
      <p:font typeface="DM Sans Bold" charset="1" panose="00000000000000000000"/>
      <p:regular r:id="rId15"/>
    </p:embeddedFont>
    <p:embeddedFont>
      <p:font typeface="DM Sans Italics" charset="1" panose="00000000000000000000"/>
      <p:regular r:id="rId16"/>
    </p:embeddedFont>
    <p:embeddedFont>
      <p:font typeface="DM Sans Bold Italics" charset="1" panose="00000000000000000000"/>
      <p:regular r:id="rId17"/>
    </p:embeddedFont>
    <p:embeddedFont>
      <p:font typeface="Tahoma" charset="1" panose="020B0604030504040204"/>
      <p:regular r:id="rId18"/>
    </p:embeddedFont>
    <p:embeddedFont>
      <p:font typeface="Tahoma Bold" charset="1" panose="020B0804030504040204"/>
      <p:regular r:id="rId19"/>
    </p:embeddedFont>
    <p:embeddedFont>
      <p:font typeface="Noto Serif Display" charset="1" panose="02020502080505020204"/>
      <p:regular r:id="rId20"/>
    </p:embeddedFont>
    <p:embeddedFont>
      <p:font typeface="Noto Serif Display Bold" charset="1" panose="02020802080505020204"/>
      <p:regular r:id="rId21"/>
    </p:embeddedFont>
    <p:embeddedFont>
      <p:font typeface="Noto Serif Display Italics" charset="1" panose="02020502080505090204"/>
      <p:regular r:id="rId22"/>
    </p:embeddedFont>
    <p:embeddedFont>
      <p:font typeface="Noto Serif Display Bold Italics" charset="1" panose="02020802080505090204"/>
      <p:regular r:id="rId23"/>
    </p:embeddedFont>
    <p:embeddedFont>
      <p:font typeface="Noto Serif Display Thin" charset="1" panose="02020202080505020204"/>
      <p:regular r:id="rId24"/>
    </p:embeddedFont>
    <p:embeddedFont>
      <p:font typeface="Noto Serif Display Thin Italics" charset="1" panose="02020202080505090204"/>
      <p:regular r:id="rId25"/>
    </p:embeddedFont>
    <p:embeddedFont>
      <p:font typeface="Noto Serif Display Extra-Light" charset="1" panose="02020302080505020204"/>
      <p:regular r:id="rId26"/>
    </p:embeddedFont>
    <p:embeddedFont>
      <p:font typeface="Noto Serif Display Extra-Light Italics" charset="1" panose="02020302080505090204"/>
      <p:regular r:id="rId27"/>
    </p:embeddedFont>
    <p:embeddedFont>
      <p:font typeface="Noto Serif Display Light" charset="1" panose="02020402080505020204"/>
      <p:regular r:id="rId28"/>
    </p:embeddedFont>
    <p:embeddedFont>
      <p:font typeface="Noto Serif Display Light Italics" charset="1" panose="02020402080505090204"/>
      <p:regular r:id="rId29"/>
    </p:embeddedFont>
    <p:embeddedFont>
      <p:font typeface="Noto Serif Display Medium" charset="1" panose="02020602080505020204"/>
      <p:regular r:id="rId30"/>
    </p:embeddedFont>
    <p:embeddedFont>
      <p:font typeface="Noto Serif Display Medium Italics" charset="1" panose="02020602080505090204"/>
      <p:regular r:id="rId31"/>
    </p:embeddedFont>
    <p:embeddedFont>
      <p:font typeface="Noto Serif Display Semi-Bold" charset="1" panose="02020702080505020204"/>
      <p:regular r:id="rId32"/>
    </p:embeddedFont>
    <p:embeddedFont>
      <p:font typeface="Noto Serif Display Semi-Bold Italics" charset="1" panose="02020702080505090204"/>
      <p:regular r:id="rId33"/>
    </p:embeddedFont>
    <p:embeddedFont>
      <p:font typeface="Noto Serif Display Ultra-Bold" charset="1" panose="02020902080505020204"/>
      <p:regular r:id="rId34"/>
    </p:embeddedFont>
    <p:embeddedFont>
      <p:font typeface="Noto Serif Display Ultra-Bold Italics" charset="1" panose="02020902080505090204"/>
      <p:regular r:id="rId35"/>
    </p:embeddedFont>
    <p:embeddedFont>
      <p:font typeface="Noto Serif Display Heavy" charset="1" panose="02020A02080505020204"/>
      <p:regular r:id="rId36"/>
    </p:embeddedFont>
    <p:embeddedFont>
      <p:font typeface="Noto Serif Display Heavy Italics" charset="1" panose="02020A02080505090204"/>
      <p:regular r:id="rId37"/>
    </p:embeddedFont>
    <p:embeddedFont>
      <p:font typeface="Coco Gothic" charset="1" panose="00000000000000000000"/>
      <p:regular r:id="rId38"/>
    </p:embeddedFont>
    <p:embeddedFont>
      <p:font typeface="Coco Gothic Bold" charset="1" panose="00000000000000000000"/>
      <p:regular r:id="rId39"/>
    </p:embeddedFont>
    <p:embeddedFont>
      <p:font typeface="Coco Gothic Italics" charset="1" panose="00000000000000000000"/>
      <p:regular r:id="rId40"/>
    </p:embeddedFont>
    <p:embeddedFont>
      <p:font typeface="Coco Gothic Bold Italics" charset="1" panose="00000000000000000000"/>
      <p:regular r:id="rId41"/>
    </p:embeddedFont>
    <p:embeddedFont>
      <p:font typeface="Coco Gothic Extra-Light" charset="1" panose="00000000000000000000"/>
      <p:regular r:id="rId42"/>
    </p:embeddedFont>
    <p:embeddedFont>
      <p:font typeface="Coco Gothic Extra-Light Italics" charset="1" panose="00000000000000000000"/>
      <p:regular r:id="rId43"/>
    </p:embeddedFont>
    <p:embeddedFont>
      <p:font typeface="Coco Gothic Heavy" charset="1" panose="00000000000000000000"/>
      <p:regular r:id="rId44"/>
    </p:embeddedFont>
    <p:embeddedFont>
      <p:font typeface="Coco Gothic Heavy Italics" charset="1" panose="00000000000000000000"/>
      <p:regular r:id="rId45"/>
    </p:embeddedFont>
    <p:embeddedFont>
      <p:font typeface="Now" charset="1" panose="00000500000000000000"/>
      <p:regular r:id="rId46"/>
    </p:embeddedFont>
    <p:embeddedFont>
      <p:font typeface="Now Bold" charset="1" panose="00000800000000000000"/>
      <p:regular r:id="rId47"/>
    </p:embeddedFont>
    <p:embeddedFont>
      <p:font typeface="Now Thin" charset="1" panose="00000300000000000000"/>
      <p:regular r:id="rId48"/>
    </p:embeddedFont>
    <p:embeddedFont>
      <p:font typeface="Now Light" charset="1" panose="00000400000000000000"/>
      <p:regular r:id="rId49"/>
    </p:embeddedFont>
    <p:embeddedFont>
      <p:font typeface="Now Medium" charset="1" panose="00000600000000000000"/>
      <p:regular r:id="rId50"/>
    </p:embeddedFont>
    <p:embeddedFont>
      <p:font typeface="Now Heavy" charset="1" panose="00000A00000000000000"/>
      <p:regular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slides/slide1.xml" Type="http://schemas.openxmlformats.org/officeDocument/2006/relationships/slide"/><Relationship Id="rId53" Target="slides/slide2.xml" Type="http://schemas.openxmlformats.org/officeDocument/2006/relationships/slide"/><Relationship Id="rId54" Target="slides/slide3.xml" Type="http://schemas.openxmlformats.org/officeDocument/2006/relationships/slide"/><Relationship Id="rId55" Target="slides/slide4.xml" Type="http://schemas.openxmlformats.org/officeDocument/2006/relationships/slide"/><Relationship Id="rId56" Target="slides/slide5.xml" Type="http://schemas.openxmlformats.org/officeDocument/2006/relationships/slide"/><Relationship Id="rId57" Target="slides/slide6.xml" Type="http://schemas.openxmlformats.org/officeDocument/2006/relationships/slide"/><Relationship Id="rId58" Target="slides/slide7.xml" Type="http://schemas.openxmlformats.org/officeDocument/2006/relationships/slide"/><Relationship Id="rId59" Target="slides/slide8.xml" Type="http://schemas.openxmlformats.org/officeDocument/2006/relationships/slide"/><Relationship Id="rId6" Target="fonts/font6.fntdata" Type="http://schemas.openxmlformats.org/officeDocument/2006/relationships/font"/><Relationship Id="rId60" Target="slides/slide9.xml" Type="http://schemas.openxmlformats.org/officeDocument/2006/relationships/slide"/><Relationship Id="rId61" Target="slides/slide10.xml" Type="http://schemas.openxmlformats.org/officeDocument/2006/relationships/slide"/><Relationship Id="rId62" Target="slides/slide11.xml" Type="http://schemas.openxmlformats.org/officeDocument/2006/relationships/slide"/><Relationship Id="rId63" Target="slides/slide12.xml" Type="http://schemas.openxmlformats.org/officeDocument/2006/relationships/slide"/><Relationship Id="rId64" Target="slides/slide13.xml" Type="http://schemas.openxmlformats.org/officeDocument/2006/relationships/slide"/><Relationship Id="rId65" Target="slides/slide14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svg>
</file>

<file path=ppt/media/image20.sv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46.png>
</file>

<file path=ppt/media/image47.png>
</file>

<file path=ppt/media/image48.svg>
</file>

<file path=ppt/media/image49.png>
</file>

<file path=ppt/media/image5.png>
</file>

<file path=ppt/media/image50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Relationship Id="rId3" Target="../media/image38.svg" Type="http://schemas.openxmlformats.org/officeDocument/2006/relationships/image"/><Relationship Id="rId4" Target="../media/image39.png" Type="http://schemas.openxmlformats.org/officeDocument/2006/relationships/image"/><Relationship Id="rId5" Target="../media/image40.png" Type="http://schemas.openxmlformats.org/officeDocument/2006/relationships/image"/><Relationship Id="rId6" Target="../media/image4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43.svg" Type="http://schemas.openxmlformats.org/officeDocument/2006/relationships/image"/><Relationship Id="rId4" Target="../media/image44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43.svg" Type="http://schemas.openxmlformats.org/officeDocument/2006/relationships/image"/><Relationship Id="rId4" Target="../media/image45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43.svg" Type="http://schemas.openxmlformats.org/officeDocument/2006/relationships/image"/><Relationship Id="rId4" Target="../media/image46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svg" Type="http://schemas.openxmlformats.org/officeDocument/2006/relationships/image"/><Relationship Id="rId4" Target="../media/image28.jpeg" Type="http://schemas.openxmlformats.org/officeDocument/2006/relationships/image"/><Relationship Id="rId5" Target="../media/image47.png" Type="http://schemas.openxmlformats.org/officeDocument/2006/relationships/image"/><Relationship Id="rId6" Target="../media/image48.svg" Type="http://schemas.openxmlformats.org/officeDocument/2006/relationships/image"/><Relationship Id="rId7" Target="../media/image49.png" Type="http://schemas.openxmlformats.org/officeDocument/2006/relationships/image"/><Relationship Id="rId8" Target="../media/image50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11" Target="../media/image16.png" Type="http://schemas.openxmlformats.org/officeDocument/2006/relationships/image"/><Relationship Id="rId12" Target="../media/image17.svg" Type="http://schemas.openxmlformats.org/officeDocument/2006/relationships/image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1.png" Type="http://schemas.openxmlformats.org/officeDocument/2006/relationships/image"/><Relationship Id="rId6" Target="../media/image32.png" Type="http://schemas.openxmlformats.org/officeDocument/2006/relationships/image"/><Relationship Id="rId7" Target="../media/image3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34.png" Type="http://schemas.openxmlformats.org/officeDocument/2006/relationships/image"/><Relationship Id="rId5" Target="../media/image35.svg" Type="http://schemas.openxmlformats.org/officeDocument/2006/relationships/image"/><Relationship Id="rId6" Target="../media/image3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84343" y="-1098031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74801" y="8892778"/>
            <a:ext cx="3338398" cy="803688"/>
          </a:xfrm>
          <a:custGeom>
            <a:avLst/>
            <a:gdLst/>
            <a:ahLst/>
            <a:cxnLst/>
            <a:rect r="r" b="b" t="t" l="l"/>
            <a:pathLst>
              <a:path h="803688" w="3338398">
                <a:moveTo>
                  <a:pt x="0" y="0"/>
                </a:moveTo>
                <a:lnTo>
                  <a:pt x="3338398" y="0"/>
                </a:lnTo>
                <a:lnTo>
                  <a:pt x="3338398" y="803689"/>
                </a:lnTo>
                <a:lnTo>
                  <a:pt x="0" y="8036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935425" y="8372592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113406" y="1004666"/>
            <a:ext cx="956582" cy="956582"/>
          </a:xfrm>
          <a:custGeom>
            <a:avLst/>
            <a:gdLst/>
            <a:ahLst/>
            <a:cxnLst/>
            <a:rect r="r" b="b" t="t" l="l"/>
            <a:pathLst>
              <a:path h="956582" w="956582">
                <a:moveTo>
                  <a:pt x="0" y="0"/>
                </a:moveTo>
                <a:lnTo>
                  <a:pt x="956582" y="0"/>
                </a:lnTo>
                <a:lnTo>
                  <a:pt x="956582" y="956581"/>
                </a:lnTo>
                <a:lnTo>
                  <a:pt x="0" y="9565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699999" y="3087241"/>
            <a:ext cx="2658684" cy="2658684"/>
          </a:xfrm>
          <a:custGeom>
            <a:avLst/>
            <a:gdLst/>
            <a:ahLst/>
            <a:cxnLst/>
            <a:rect r="r" b="b" t="t" l="l"/>
            <a:pathLst>
              <a:path h="2658684" w="2658684">
                <a:moveTo>
                  <a:pt x="0" y="0"/>
                </a:moveTo>
                <a:lnTo>
                  <a:pt x="2658684" y="0"/>
                </a:lnTo>
                <a:lnTo>
                  <a:pt x="2658684" y="2658684"/>
                </a:lnTo>
                <a:lnTo>
                  <a:pt x="0" y="26586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05591" y="991609"/>
            <a:ext cx="1510092" cy="1279543"/>
          </a:xfrm>
          <a:custGeom>
            <a:avLst/>
            <a:gdLst/>
            <a:ahLst/>
            <a:cxnLst/>
            <a:rect r="r" b="b" t="t" l="l"/>
            <a:pathLst>
              <a:path h="1279543" w="1510092">
                <a:moveTo>
                  <a:pt x="0" y="0"/>
                </a:moveTo>
                <a:lnTo>
                  <a:pt x="1510092" y="0"/>
                </a:lnTo>
                <a:lnTo>
                  <a:pt x="1510092" y="1279543"/>
                </a:lnTo>
                <a:lnTo>
                  <a:pt x="0" y="12795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58683" y="3051039"/>
            <a:ext cx="7151875" cy="1730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568"/>
              </a:lnSpc>
            </a:pPr>
            <a:r>
              <a:rPr lang="en-US" sz="11306">
                <a:solidFill>
                  <a:srgbClr val="FFFBFB"/>
                </a:solidFill>
                <a:latin typeface="Now Bold"/>
              </a:rPr>
              <a:t>TODOLIST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15683" y="1207605"/>
            <a:ext cx="1461059" cy="80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31"/>
              </a:lnSpc>
              <a:spcBef>
                <a:spcPct val="0"/>
              </a:spcBef>
            </a:pPr>
            <a:r>
              <a:rPr lang="en-US" sz="2545" spc="-50" strike="noStrike" u="none">
                <a:solidFill>
                  <a:srgbClr val="FFFFFF"/>
                </a:solidFill>
                <a:latin typeface="Coco Gothic"/>
              </a:rPr>
              <a:t>Develop</a:t>
            </a:r>
          </a:p>
          <a:p>
            <a:pPr algn="l" marL="0" indent="0" lvl="0">
              <a:lnSpc>
                <a:spcPts val="3131"/>
              </a:lnSpc>
              <a:spcBef>
                <a:spcPct val="0"/>
              </a:spcBef>
            </a:pPr>
            <a:r>
              <a:rPr lang="en-US" sz="2545" spc="-50" strike="noStrike" u="none">
                <a:solidFill>
                  <a:srgbClr val="FFFFFF"/>
                </a:solidFill>
                <a:latin typeface="Coco Gothic"/>
              </a:rPr>
              <a:t>Work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506346" y="4648722"/>
            <a:ext cx="7004213" cy="172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568"/>
              </a:lnSpc>
            </a:pPr>
            <a:r>
              <a:rPr lang="en-US" sz="11306">
                <a:solidFill>
                  <a:srgbClr val="29B6F6"/>
                </a:solidFill>
                <a:latin typeface="Now Bol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12336" y="6949460"/>
            <a:ext cx="13663329" cy="1047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8"/>
              </a:lnSpc>
            </a:pPr>
            <a:r>
              <a:rPr lang="en-US" sz="3005" spc="-60">
                <a:solidFill>
                  <a:srgbClr val="EFEEF2"/>
                </a:solidFill>
                <a:latin typeface="Tahoma Bold"/>
              </a:rPr>
              <a:t>Створено для того, щоб допомогти бізнесам будь-якого розміру ефективно управляти своїми завданнями.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20925" y="1126722"/>
            <a:ext cx="1714500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Tahoma Bold"/>
              </a:rPr>
              <a:t>0938704678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220925" y="1444857"/>
            <a:ext cx="1714500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Tahoma Bold"/>
              </a:rPr>
              <a:t>0677694182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>
            <a:off x="7118972" y="2004656"/>
            <a:ext cx="0" cy="6073633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6150721">
            <a:off x="5093347" y="5495141"/>
            <a:ext cx="13544802" cy="1363644"/>
          </a:xfrm>
          <a:custGeom>
            <a:avLst/>
            <a:gdLst/>
            <a:ahLst/>
            <a:cxnLst/>
            <a:rect r="r" b="b" t="t" l="l"/>
            <a:pathLst>
              <a:path h="1363644" w="13544802">
                <a:moveTo>
                  <a:pt x="0" y="0"/>
                </a:moveTo>
                <a:lnTo>
                  <a:pt x="13544802" y="0"/>
                </a:lnTo>
                <a:lnTo>
                  <a:pt x="13544802" y="1363645"/>
                </a:lnTo>
                <a:lnTo>
                  <a:pt x="0" y="13636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449" t="-137172" r="-10449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-10800000">
            <a:off x="16883987" y="9258300"/>
            <a:ext cx="13457996" cy="3264379"/>
            <a:chOff x="0" y="0"/>
            <a:chExt cx="17943995" cy="435250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7406996" y="1952735"/>
            <a:ext cx="5521253" cy="6093691"/>
          </a:xfrm>
          <a:custGeom>
            <a:avLst/>
            <a:gdLst/>
            <a:ahLst/>
            <a:cxnLst/>
            <a:rect r="r" b="b" t="t" l="l"/>
            <a:pathLst>
              <a:path h="6093691" w="5521253">
                <a:moveTo>
                  <a:pt x="0" y="0"/>
                </a:moveTo>
                <a:lnTo>
                  <a:pt x="5521253" y="0"/>
                </a:lnTo>
                <a:lnTo>
                  <a:pt x="5521253" y="6093691"/>
                </a:lnTo>
                <a:lnTo>
                  <a:pt x="0" y="6093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71810" y="2004656"/>
            <a:ext cx="5538348" cy="6085689"/>
          </a:xfrm>
          <a:custGeom>
            <a:avLst/>
            <a:gdLst/>
            <a:ahLst/>
            <a:cxnLst/>
            <a:rect r="r" b="b" t="t" l="l"/>
            <a:pathLst>
              <a:path h="6085689" w="5538348">
                <a:moveTo>
                  <a:pt x="0" y="0"/>
                </a:moveTo>
                <a:lnTo>
                  <a:pt x="5538348" y="0"/>
                </a:lnTo>
                <a:lnTo>
                  <a:pt x="5538348" y="6085689"/>
                </a:lnTo>
                <a:lnTo>
                  <a:pt x="0" y="60856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487736" y="2858382"/>
            <a:ext cx="4577593" cy="411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33"/>
              </a:lnSpc>
              <a:spcBef>
                <a:spcPct val="0"/>
              </a:spcBef>
            </a:pPr>
            <a:r>
              <a:rPr lang="en-US" sz="2415">
                <a:solidFill>
                  <a:srgbClr val="FFFFFF"/>
                </a:solidFill>
                <a:latin typeface="DM Sans"/>
              </a:rPr>
              <a:t>Наша база клієнтів захищена: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641351" y="1905110"/>
            <a:ext cx="4026849" cy="452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47"/>
              </a:lnSpc>
              <a:spcBef>
                <a:spcPct val="0"/>
              </a:spcBef>
            </a:pPr>
            <a:r>
              <a:rPr lang="en-US" sz="2715">
                <a:solidFill>
                  <a:srgbClr val="F3F6F5"/>
                </a:solidFill>
                <a:latin typeface="DM Sans Bold"/>
              </a:rPr>
              <a:t>БЕЗПЕКА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112461" y="671738"/>
            <a:ext cx="601980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PT Serif Bold"/>
              </a:rPr>
              <a:t>Реєстрація та вхід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192461" y="3631833"/>
            <a:ext cx="2696766" cy="389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Noto Serif Display"/>
              </a:rPr>
              <a:t>Шифруванням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64561" y="8314986"/>
            <a:ext cx="10515600" cy="385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7"/>
              </a:lnSpc>
              <a:spcBef>
                <a:spcPct val="0"/>
              </a:spcBef>
            </a:pPr>
            <a:r>
              <a:rPr lang="en-US" sz="2287">
                <a:solidFill>
                  <a:srgbClr val="FFFFFF"/>
                </a:solidFill>
                <a:latin typeface="DM Sans"/>
              </a:rPr>
              <a:t>Ваші дані захищені, щоб їх не могли отримати ті, хто не має права на це.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607730" y="4236461"/>
            <a:ext cx="4264925" cy="118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Noto Serif Display"/>
              </a:rPr>
              <a:t>Ваші дані шифруються, що робить їх недоступними для несанкціонованого доступу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92461" y="5787709"/>
            <a:ext cx="4592241" cy="389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Noto Serif Display"/>
              </a:rPr>
              <a:t>Фільтрацією вхідних даних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600430" y="6396039"/>
            <a:ext cx="4264925" cy="118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Noto Serif Display"/>
              </a:rPr>
              <a:t>Програма захищаємо вас від шкідливого коду, який може пошкодити ваші дані.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75317" y="-2198044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92467" y="8377832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3345" y="1381057"/>
            <a:ext cx="15338459" cy="8126821"/>
          </a:xfrm>
          <a:custGeom>
            <a:avLst/>
            <a:gdLst/>
            <a:ahLst/>
            <a:cxnLst/>
            <a:rect r="r" b="b" t="t" l="l"/>
            <a:pathLst>
              <a:path h="8126821" w="15338459">
                <a:moveTo>
                  <a:pt x="0" y="0"/>
                </a:moveTo>
                <a:lnTo>
                  <a:pt x="15338460" y="0"/>
                </a:lnTo>
                <a:lnTo>
                  <a:pt x="15338460" y="8126821"/>
                </a:lnTo>
                <a:lnTo>
                  <a:pt x="0" y="81268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44682" y="116205"/>
            <a:ext cx="13398635" cy="912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11"/>
              </a:lnSpc>
              <a:spcBef>
                <a:spcPct val="0"/>
              </a:spcBef>
            </a:pPr>
            <a:r>
              <a:rPr lang="en-US" sz="5926">
                <a:solidFill>
                  <a:srgbClr val="FFFFFF"/>
                </a:solidFill>
                <a:latin typeface="Now Bold"/>
              </a:rPr>
              <a:t>Сторінка завдань адміністратора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75317" y="-2198044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92467" y="8377832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4770" y="1407253"/>
            <a:ext cx="15338459" cy="8126821"/>
          </a:xfrm>
          <a:custGeom>
            <a:avLst/>
            <a:gdLst/>
            <a:ahLst/>
            <a:cxnLst/>
            <a:rect r="r" b="b" t="t" l="l"/>
            <a:pathLst>
              <a:path h="8126821" w="15338459">
                <a:moveTo>
                  <a:pt x="0" y="0"/>
                </a:moveTo>
                <a:lnTo>
                  <a:pt x="15338460" y="0"/>
                </a:lnTo>
                <a:lnTo>
                  <a:pt x="15338460" y="8126821"/>
                </a:lnTo>
                <a:lnTo>
                  <a:pt x="0" y="81268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6" t="0" r="-226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44682" y="116205"/>
            <a:ext cx="13398635" cy="912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11"/>
              </a:lnSpc>
              <a:spcBef>
                <a:spcPct val="0"/>
              </a:spcBef>
            </a:pPr>
            <a:r>
              <a:rPr lang="en-US" sz="5926">
                <a:solidFill>
                  <a:srgbClr val="FFFFFF"/>
                </a:solidFill>
                <a:latin typeface="Now Bold"/>
              </a:rPr>
              <a:t>Функція пошуку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75317" y="-2198044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92467" y="8377832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970358" y="1028700"/>
            <a:ext cx="12347283" cy="8806010"/>
          </a:xfrm>
          <a:custGeom>
            <a:avLst/>
            <a:gdLst/>
            <a:ahLst/>
            <a:cxnLst/>
            <a:rect r="r" b="b" t="t" l="l"/>
            <a:pathLst>
              <a:path h="8806010" w="12347283">
                <a:moveTo>
                  <a:pt x="0" y="0"/>
                </a:moveTo>
                <a:lnTo>
                  <a:pt x="12347284" y="0"/>
                </a:lnTo>
                <a:lnTo>
                  <a:pt x="12347284" y="8806010"/>
                </a:lnTo>
                <a:lnTo>
                  <a:pt x="0" y="88060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9" r="0" b="-11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44682" y="116205"/>
            <a:ext cx="13398635" cy="912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11"/>
              </a:lnSpc>
              <a:spcBef>
                <a:spcPct val="0"/>
              </a:spcBef>
            </a:pPr>
            <a:r>
              <a:rPr lang="en-US" sz="5926">
                <a:solidFill>
                  <a:srgbClr val="FFFFFF"/>
                </a:solidFill>
                <a:latin typeface="Now Bold"/>
              </a:rPr>
              <a:t>Сторінка завдань працівника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36165" y="284957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534525" y="1875986"/>
            <a:ext cx="8753475" cy="8753475"/>
            <a:chOff x="0" y="0"/>
            <a:chExt cx="3331210" cy="3331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31210" cy="3331210"/>
            </a:xfrm>
            <a:custGeom>
              <a:avLst/>
              <a:gdLst/>
              <a:ahLst/>
              <a:cxnLst/>
              <a:rect r="r" b="b" t="t" l="l"/>
              <a:pathLst>
                <a:path h="3331210" w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25000" t="0" r="-2500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2255514" y="5988813"/>
            <a:ext cx="9364819" cy="610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99"/>
              </a:lnSpc>
              <a:spcBef>
                <a:spcPct val="0"/>
              </a:spcBef>
            </a:pPr>
            <a:r>
              <a:rPr lang="en-US" sz="3695">
                <a:solidFill>
                  <a:srgbClr val="4BD1FB"/>
                </a:solidFill>
                <a:latin typeface="DM Sans Bold"/>
              </a:rPr>
              <a:t>Зв’яжіться зі мною.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55514" y="2773954"/>
            <a:ext cx="10434893" cy="2633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543"/>
              </a:lnSpc>
            </a:pPr>
            <a:r>
              <a:rPr lang="en-US" sz="7530" spc="459">
                <a:solidFill>
                  <a:srgbClr val="FFFFFF"/>
                </a:solidFill>
                <a:latin typeface="Now Bold"/>
              </a:rPr>
              <a:t>Дякую за перегляд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264153" y="6911173"/>
            <a:ext cx="673858" cy="673858"/>
          </a:xfrm>
          <a:custGeom>
            <a:avLst/>
            <a:gdLst/>
            <a:ahLst/>
            <a:cxnLst/>
            <a:rect r="r" b="b" t="t" l="l"/>
            <a:pathLst>
              <a:path h="673858" w="673858">
                <a:moveTo>
                  <a:pt x="0" y="0"/>
                </a:moveTo>
                <a:lnTo>
                  <a:pt x="673858" y="0"/>
                </a:lnTo>
                <a:lnTo>
                  <a:pt x="673858" y="673857"/>
                </a:lnTo>
                <a:lnTo>
                  <a:pt x="0" y="6738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255514" y="7890252"/>
            <a:ext cx="682497" cy="682497"/>
          </a:xfrm>
          <a:custGeom>
            <a:avLst/>
            <a:gdLst/>
            <a:ahLst/>
            <a:cxnLst/>
            <a:rect r="r" b="b" t="t" l="l"/>
            <a:pathLst>
              <a:path h="682497" w="682497">
                <a:moveTo>
                  <a:pt x="0" y="0"/>
                </a:moveTo>
                <a:lnTo>
                  <a:pt x="682497" y="0"/>
                </a:lnTo>
                <a:lnTo>
                  <a:pt x="682497" y="682497"/>
                </a:lnTo>
                <a:lnTo>
                  <a:pt x="0" y="6824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101701" y="8013756"/>
            <a:ext cx="6042299" cy="435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449"/>
              </a:lnSpc>
              <a:spcBef>
                <a:spcPct val="0"/>
              </a:spcBef>
            </a:pPr>
            <a:r>
              <a:rPr lang="en-US" sz="2874" spc="143">
                <a:solidFill>
                  <a:srgbClr val="FFFBFB"/>
                </a:solidFill>
                <a:latin typeface="DM Sans"/>
              </a:rPr>
              <a:t>mykhailenko.anna18@gmail.com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01701" y="7062246"/>
            <a:ext cx="3322290" cy="435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449"/>
              </a:lnSpc>
              <a:spcBef>
                <a:spcPct val="0"/>
              </a:spcBef>
            </a:pPr>
            <a:r>
              <a:rPr lang="en-US" sz="2874" spc="143">
                <a:solidFill>
                  <a:srgbClr val="FFFBFB"/>
                </a:solidFill>
                <a:latin typeface="DM Sans"/>
              </a:rPr>
              <a:t>+380938704678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890936" y="1303910"/>
            <a:ext cx="1510092" cy="1279543"/>
          </a:xfrm>
          <a:custGeom>
            <a:avLst/>
            <a:gdLst/>
            <a:ahLst/>
            <a:cxnLst/>
            <a:rect r="r" b="b" t="t" l="l"/>
            <a:pathLst>
              <a:path h="1279543" w="1510092">
                <a:moveTo>
                  <a:pt x="0" y="0"/>
                </a:moveTo>
                <a:lnTo>
                  <a:pt x="1510091" y="0"/>
                </a:lnTo>
                <a:lnTo>
                  <a:pt x="1510091" y="1279544"/>
                </a:lnTo>
                <a:lnTo>
                  <a:pt x="0" y="127954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401027" y="1519907"/>
            <a:ext cx="1461059" cy="80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31"/>
              </a:lnSpc>
              <a:spcBef>
                <a:spcPct val="0"/>
              </a:spcBef>
            </a:pPr>
            <a:r>
              <a:rPr lang="en-US" sz="2545" spc="-50" strike="noStrike" u="none">
                <a:solidFill>
                  <a:srgbClr val="FFFFFF"/>
                </a:solidFill>
                <a:latin typeface="Coco Gothic"/>
              </a:rPr>
              <a:t>Develop</a:t>
            </a:r>
          </a:p>
          <a:p>
            <a:pPr algn="l" marL="0" indent="0" lvl="0">
              <a:lnSpc>
                <a:spcPts val="3131"/>
              </a:lnSpc>
              <a:spcBef>
                <a:spcPct val="0"/>
              </a:spcBef>
            </a:pPr>
            <a:r>
              <a:rPr lang="en-US" sz="2545" spc="-50" strike="noStrike" u="none">
                <a:solidFill>
                  <a:srgbClr val="FFFFFF"/>
                </a:solidFill>
                <a:latin typeface="Coco Gothic"/>
              </a:rPr>
              <a:t>Work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7600" y="0"/>
            <a:ext cx="6279570" cy="10287000"/>
          </a:xfrm>
          <a:custGeom>
            <a:avLst/>
            <a:gdLst/>
            <a:ahLst/>
            <a:cxnLst/>
            <a:rect r="r" b="b" t="t" l="l"/>
            <a:pathLst>
              <a:path h="10287000" w="6279570">
                <a:moveTo>
                  <a:pt x="0" y="0"/>
                </a:moveTo>
                <a:lnTo>
                  <a:pt x="6279571" y="0"/>
                </a:lnTo>
                <a:lnTo>
                  <a:pt x="62795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01" r="-11111" b="-90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93373" y="-5458262"/>
            <a:ext cx="10196686" cy="10196686"/>
          </a:xfrm>
          <a:custGeom>
            <a:avLst/>
            <a:gdLst/>
            <a:ahLst/>
            <a:cxnLst/>
            <a:rect r="r" b="b" t="t" l="l"/>
            <a:pathLst>
              <a:path h="10196686" w="10196686">
                <a:moveTo>
                  <a:pt x="0" y="0"/>
                </a:moveTo>
                <a:lnTo>
                  <a:pt x="10196686" y="0"/>
                </a:lnTo>
                <a:lnTo>
                  <a:pt x="10196686" y="10196685"/>
                </a:lnTo>
                <a:lnTo>
                  <a:pt x="0" y="101966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697329" y="6667836"/>
            <a:ext cx="8414387" cy="8414387"/>
          </a:xfrm>
          <a:custGeom>
            <a:avLst/>
            <a:gdLst/>
            <a:ahLst/>
            <a:cxnLst/>
            <a:rect r="r" b="b" t="t" l="l"/>
            <a:pathLst>
              <a:path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575020" y="3587253"/>
            <a:ext cx="1142373" cy="114237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597011" y="1879014"/>
            <a:ext cx="9879016" cy="1462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19"/>
              </a:lnSpc>
              <a:spcBef>
                <a:spcPct val="0"/>
              </a:spcBef>
            </a:pPr>
            <a:r>
              <a:rPr lang="en-US" sz="4766">
                <a:solidFill>
                  <a:srgbClr val="FFFFFF"/>
                </a:solidFill>
                <a:latin typeface="Now Bold"/>
              </a:rPr>
              <a:t>ЧОМУ НАЗВА САМЕ DEVELOP WORK ?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884410" y="3539628"/>
            <a:ext cx="10221751" cy="973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06"/>
              </a:lnSpc>
              <a:spcBef>
                <a:spcPct val="0"/>
              </a:spcBef>
            </a:pPr>
            <a:r>
              <a:rPr lang="en-US" sz="2831">
                <a:solidFill>
                  <a:srgbClr val="FFFFFF"/>
                </a:solidFill>
                <a:latin typeface="DM Sans"/>
              </a:rPr>
              <a:t>Назва "Develop Work" чітко дає зрозуміти, чим займається компанія - розробкою програмного забезпечення.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779623" y="3734512"/>
            <a:ext cx="733166" cy="714504"/>
          </a:xfrm>
          <a:custGeom>
            <a:avLst/>
            <a:gdLst/>
            <a:ahLst/>
            <a:cxnLst/>
            <a:rect r="r" b="b" t="t" l="l"/>
            <a:pathLst>
              <a:path h="714504" w="733166">
                <a:moveTo>
                  <a:pt x="0" y="0"/>
                </a:moveTo>
                <a:lnTo>
                  <a:pt x="733166" y="0"/>
                </a:lnTo>
                <a:lnTo>
                  <a:pt x="733166" y="714504"/>
                </a:lnTo>
                <a:lnTo>
                  <a:pt x="0" y="71450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5575020" y="5529707"/>
            <a:ext cx="1142373" cy="114237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901749" y="5203248"/>
            <a:ext cx="10596269" cy="1468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05"/>
              </a:lnSpc>
              <a:spcBef>
                <a:spcPct val="0"/>
              </a:spcBef>
            </a:pPr>
            <a:r>
              <a:rPr lang="en-US" sz="2829">
                <a:solidFill>
                  <a:srgbClr val="FFFFFF"/>
                </a:solidFill>
                <a:latin typeface="DM Sans"/>
              </a:rPr>
              <a:t>Слово "Work" має кілька значень, в тому числі "робота", "праця" та "виконання". Тож назва "Develop Work" може означати, що компанія прагне до високої якості роботи.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5898607" y="5775777"/>
            <a:ext cx="585607" cy="669613"/>
          </a:xfrm>
          <a:custGeom>
            <a:avLst/>
            <a:gdLst/>
            <a:ahLst/>
            <a:cxnLst/>
            <a:rect r="r" b="b" t="t" l="l"/>
            <a:pathLst>
              <a:path h="669613" w="585607">
                <a:moveTo>
                  <a:pt x="0" y="0"/>
                </a:moveTo>
                <a:lnTo>
                  <a:pt x="585607" y="0"/>
                </a:lnTo>
                <a:lnTo>
                  <a:pt x="585607" y="669614"/>
                </a:lnTo>
                <a:lnTo>
                  <a:pt x="0" y="66961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5575020" y="7472492"/>
            <a:ext cx="1142373" cy="1142373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6884410" y="7569727"/>
            <a:ext cx="9900280" cy="973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06"/>
              </a:lnSpc>
              <a:spcBef>
                <a:spcPct val="0"/>
              </a:spcBef>
            </a:pPr>
            <a:r>
              <a:rPr lang="en-US" sz="2831">
                <a:solidFill>
                  <a:srgbClr val="FFFFFF"/>
                </a:solidFill>
                <a:latin typeface="DM Sans"/>
              </a:rPr>
              <a:t>Назва "Develop Work" легко запам’ятовується , оскільки вона поєднує в собі два слова.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5863079" y="7681730"/>
            <a:ext cx="566255" cy="720926"/>
          </a:xfrm>
          <a:custGeom>
            <a:avLst/>
            <a:gdLst/>
            <a:ahLst/>
            <a:cxnLst/>
            <a:rect r="r" b="b" t="t" l="l"/>
            <a:pathLst>
              <a:path h="720926" w="566255">
                <a:moveTo>
                  <a:pt x="0" y="0"/>
                </a:moveTo>
                <a:lnTo>
                  <a:pt x="566255" y="0"/>
                </a:lnTo>
                <a:lnTo>
                  <a:pt x="566255" y="720926"/>
                </a:lnTo>
                <a:lnTo>
                  <a:pt x="0" y="72092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860032"/>
          </a:xfrm>
          <a:custGeom>
            <a:avLst/>
            <a:gdLst/>
            <a:ahLst/>
            <a:cxnLst/>
            <a:rect r="r" b="b" t="t" l="l"/>
            <a:pathLst>
              <a:path h="3860032" w="18288000">
                <a:moveTo>
                  <a:pt x="0" y="0"/>
                </a:moveTo>
                <a:lnTo>
                  <a:pt x="18288000" y="0"/>
                </a:lnTo>
                <a:lnTo>
                  <a:pt x="18288000" y="3860032"/>
                </a:lnTo>
                <a:lnTo>
                  <a:pt x="0" y="3860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7827" r="0" b="-10782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58366" y="0"/>
            <a:ext cx="9658350" cy="10287000"/>
            <a:chOff x="0" y="0"/>
            <a:chExt cx="254376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43763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43763">
                  <a:moveTo>
                    <a:pt x="0" y="0"/>
                  </a:moveTo>
                  <a:lnTo>
                    <a:pt x="2543763" y="0"/>
                  </a:lnTo>
                  <a:lnTo>
                    <a:pt x="25437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4376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021151" y="2382125"/>
            <a:ext cx="8245699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687"/>
              </a:lnSpc>
              <a:spcBef>
                <a:spcPct val="0"/>
              </a:spcBef>
            </a:pPr>
            <a:r>
              <a:rPr lang="en-US" sz="4739">
                <a:solidFill>
                  <a:srgbClr val="FFFFFF"/>
                </a:solidFill>
                <a:latin typeface="Now Bold"/>
              </a:rPr>
              <a:t>РОЗРОБНИК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021151" y="4216569"/>
            <a:ext cx="8542719" cy="3186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71"/>
              </a:lnSpc>
            </a:pPr>
            <a:r>
              <a:rPr lang="en-US" sz="3674">
                <a:solidFill>
                  <a:srgbClr val="FFFFFF"/>
                </a:solidFill>
                <a:latin typeface="DM Sans Bold"/>
              </a:rPr>
              <a:t>Михайленко Анна Євгенівна</a:t>
            </a:r>
            <a:r>
              <a:rPr lang="en-US" sz="3674">
                <a:solidFill>
                  <a:srgbClr val="4BD1FB"/>
                </a:solidFill>
                <a:latin typeface="DM Sans Bold"/>
              </a:rPr>
              <a:t> розробила програму від початку до кінця, включаючи дизайн, тестування, базу даних та код.</a:t>
            </a:r>
          </a:p>
          <a:p>
            <a:pPr algn="ctr" marL="0" indent="0" lvl="0">
              <a:lnSpc>
                <a:spcPts val="5071"/>
              </a:lnSpc>
              <a:spcBef>
                <a:spcPct val="0"/>
              </a:spcBef>
            </a:pPr>
          </a:p>
        </p:txBody>
      </p:sp>
      <p:sp>
        <p:nvSpPr>
          <p:cNvPr name="AutoShape 8" id="8"/>
          <p:cNvSpPr/>
          <p:nvPr/>
        </p:nvSpPr>
        <p:spPr>
          <a:xfrm>
            <a:off x="5021151" y="9130445"/>
            <a:ext cx="8735422" cy="0"/>
          </a:xfrm>
          <a:prstGeom prst="line">
            <a:avLst/>
          </a:prstGeom>
          <a:ln cap="flat" w="47625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7716240" y="7263135"/>
            <a:ext cx="1682930" cy="1425995"/>
          </a:xfrm>
          <a:custGeom>
            <a:avLst/>
            <a:gdLst/>
            <a:ahLst/>
            <a:cxnLst/>
            <a:rect r="r" b="b" t="t" l="l"/>
            <a:pathLst>
              <a:path h="1425995" w="1682930">
                <a:moveTo>
                  <a:pt x="0" y="0"/>
                </a:moveTo>
                <a:lnTo>
                  <a:pt x="1682931" y="0"/>
                </a:lnTo>
                <a:lnTo>
                  <a:pt x="1682931" y="1425994"/>
                </a:lnTo>
                <a:lnTo>
                  <a:pt x="0" y="14259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312057" y="7517231"/>
            <a:ext cx="1461059" cy="894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  <a:r>
              <a:rPr lang="en-US" sz="2845" spc="-56" strike="noStrike" u="none">
                <a:solidFill>
                  <a:srgbClr val="FFFFFF"/>
                </a:solidFill>
                <a:latin typeface="Coco Gothic"/>
              </a:rPr>
              <a:t>Develop</a:t>
            </a: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  <a:r>
              <a:rPr lang="en-US" sz="2845" spc="-56" strike="noStrike" u="none">
                <a:solidFill>
                  <a:srgbClr val="FFFFFF"/>
                </a:solidFill>
                <a:latin typeface="Coco Gothic"/>
              </a:rPr>
              <a:t>Work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50582" y="2884820"/>
            <a:ext cx="1187335" cy="1187335"/>
          </a:xfrm>
          <a:custGeom>
            <a:avLst/>
            <a:gdLst/>
            <a:ahLst/>
            <a:cxnLst/>
            <a:rect r="r" b="b" t="t" l="l"/>
            <a:pathLst>
              <a:path h="1187335" w="1187335">
                <a:moveTo>
                  <a:pt x="0" y="0"/>
                </a:moveTo>
                <a:lnTo>
                  <a:pt x="1187335" y="0"/>
                </a:lnTo>
                <a:lnTo>
                  <a:pt x="1187335" y="1187336"/>
                </a:lnTo>
                <a:lnTo>
                  <a:pt x="0" y="1187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75368" y="1341192"/>
            <a:ext cx="6539306" cy="969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522"/>
              </a:lnSpc>
              <a:spcBef>
                <a:spcPct val="0"/>
              </a:spcBef>
            </a:pPr>
            <a:r>
              <a:rPr lang="en-US" sz="6268">
                <a:solidFill>
                  <a:srgbClr val="38B6FF"/>
                </a:solidFill>
                <a:latin typeface="Now Bold"/>
              </a:rPr>
              <a:t>МЕТА ПРОЄКТУ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155763" y="5629983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67349" y="6623653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60914">
            <a:off x="4162221" y="7536208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5368" y="2263212"/>
            <a:ext cx="8678831" cy="1304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71"/>
              </a:lnSpc>
              <a:spcBef>
                <a:spcPct val="0"/>
              </a:spcBef>
            </a:pPr>
            <a:r>
              <a:rPr lang="en-US" sz="2515">
                <a:solidFill>
                  <a:srgbClr val="FFFFFF"/>
                </a:solidFill>
                <a:latin typeface="DM Sans"/>
              </a:rPr>
              <a:t>Наша мета - надати бізнесам потужний інструмент для ефективного управління завданнями та планування робочого часу.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359890" y="7239384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194376" y="5765421"/>
            <a:ext cx="6517514" cy="6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9"/>
              </a:lnSpc>
              <a:spcBef>
                <a:spcPct val="0"/>
              </a:spcBef>
            </a:pPr>
            <a:r>
              <a:rPr lang="en-US" sz="3615">
                <a:solidFill>
                  <a:srgbClr val="FFFFFF"/>
                </a:solidFill>
                <a:latin typeface="DM Sans"/>
              </a:rPr>
              <a:t>Підвищення продуктивності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194376" y="6759091"/>
            <a:ext cx="12399404" cy="6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9"/>
              </a:lnSpc>
              <a:spcBef>
                <a:spcPct val="0"/>
              </a:spcBef>
            </a:pPr>
            <a:r>
              <a:rPr lang="en-US" sz="3615">
                <a:solidFill>
                  <a:srgbClr val="FFFFFF"/>
                </a:solidFill>
                <a:latin typeface="DM Sans"/>
              </a:rPr>
              <a:t>Ефективне управління завданнями та пріоритетами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94376" y="7662557"/>
            <a:ext cx="12064924" cy="6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9"/>
              </a:lnSpc>
              <a:spcBef>
                <a:spcPct val="0"/>
              </a:spcBef>
            </a:pPr>
            <a:r>
              <a:rPr lang="en-US" sz="3615">
                <a:solidFill>
                  <a:srgbClr val="FFFFFF"/>
                </a:solidFill>
                <a:latin typeface="DM Sans"/>
              </a:rPr>
              <a:t>Організоване та ефективне ведення бізнесу</a:t>
            </a:r>
          </a:p>
        </p:txBody>
      </p:sp>
      <p:sp>
        <p:nvSpPr>
          <p:cNvPr name="AutoShape 13" id="13"/>
          <p:cNvSpPr/>
          <p:nvPr/>
        </p:nvSpPr>
        <p:spPr>
          <a:xfrm flipH="true" flipV="true">
            <a:off x="4347323" y="6344754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flipH="true" flipV="true">
            <a:off x="4347323" y="7386049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flipH="true" flipV="true">
            <a:off x="4347323" y="8307029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4233023" y="4546039"/>
            <a:ext cx="11377561" cy="712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38B6FF"/>
                </a:solidFill>
                <a:latin typeface="PT Serif Bold"/>
              </a:rPr>
              <a:t>ToDoListProject допоможе реалізовувати: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86667" y="3084143"/>
            <a:ext cx="2613061" cy="2273181"/>
            <a:chOff x="0" y="0"/>
            <a:chExt cx="991873" cy="8628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3133964" y="44880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5844564" y="3084143"/>
            <a:ext cx="2613061" cy="2273181"/>
            <a:chOff x="0" y="0"/>
            <a:chExt cx="991873" cy="8628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 flipV="true">
            <a:off x="5991861" y="44880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5845971" y="5995498"/>
            <a:ext cx="2613061" cy="2252658"/>
            <a:chOff x="0" y="0"/>
            <a:chExt cx="991873" cy="8550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705275" y="6075157"/>
            <a:ext cx="2613061" cy="2252658"/>
            <a:chOff x="0" y="0"/>
            <a:chExt cx="991873" cy="8550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6" id="16"/>
          <p:cNvSpPr/>
          <p:nvPr/>
        </p:nvSpPr>
        <p:spPr>
          <a:xfrm flipV="true">
            <a:off x="6108610" y="7532769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7" id="17"/>
          <p:cNvGrpSpPr/>
          <p:nvPr/>
        </p:nvGrpSpPr>
        <p:grpSpPr>
          <a:xfrm rot="0">
            <a:off x="2956685" y="5984725"/>
            <a:ext cx="2613061" cy="2252658"/>
            <a:chOff x="0" y="0"/>
            <a:chExt cx="991873" cy="8550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464361" y="796569"/>
            <a:ext cx="6992751" cy="8074770"/>
            <a:chOff x="0" y="0"/>
            <a:chExt cx="54991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solidFill>
              <a:srgbClr val="56AE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12863943" y="796569"/>
            <a:ext cx="6697476" cy="7733806"/>
            <a:chOff x="0" y="0"/>
            <a:chExt cx="54991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36659" t="0" r="-36659" b="0"/>
              </a:stretch>
            </a:blipFill>
          </p:spPr>
        </p:sp>
      </p:grpSp>
      <p:sp>
        <p:nvSpPr>
          <p:cNvPr name="AutoShape 24" id="24"/>
          <p:cNvSpPr/>
          <p:nvPr/>
        </p:nvSpPr>
        <p:spPr>
          <a:xfrm flipV="true">
            <a:off x="3251279" y="7399419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5" id="25"/>
          <p:cNvGrpSpPr/>
          <p:nvPr/>
        </p:nvGrpSpPr>
        <p:grpSpPr>
          <a:xfrm rot="0">
            <a:off x="8705275" y="3084143"/>
            <a:ext cx="2613061" cy="2273181"/>
            <a:chOff x="0" y="0"/>
            <a:chExt cx="991873" cy="8628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 flipV="true">
            <a:off x="8852572" y="44880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9" id="29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0" id="30"/>
          <p:cNvSpPr/>
          <p:nvPr/>
        </p:nvSpPr>
        <p:spPr>
          <a:xfrm flipV="true">
            <a:off x="8910244" y="7513719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1" id="31"/>
          <p:cNvSpPr txBox="true"/>
          <p:nvPr/>
        </p:nvSpPr>
        <p:spPr>
          <a:xfrm rot="0">
            <a:off x="2809378" y="1554428"/>
            <a:ext cx="8683434" cy="111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65"/>
              </a:lnSpc>
              <a:spcBef>
                <a:spcPct val="0"/>
              </a:spcBef>
            </a:pPr>
            <a:r>
              <a:rPr lang="en-US" sz="7221">
                <a:solidFill>
                  <a:srgbClr val="56AEFF"/>
                </a:solidFill>
                <a:latin typeface="Now Bold"/>
              </a:rPr>
              <a:t>ЕТАПИ РОЗРОБКИ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133964" y="4795854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Планування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447970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5991861" y="4795854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Аналіз ринку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305867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135937" y="7659058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Розробка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417988" y="6137257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852572" y="7685169"/>
            <a:ext cx="2318467" cy="642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Впровадження</a:t>
            </a:r>
          </a:p>
          <a:p>
            <a:pPr algn="ctr">
              <a:lnSpc>
                <a:spcPts val="2605"/>
              </a:lnSpc>
            </a:pPr>
          </a:p>
        </p:txBody>
      </p:sp>
      <p:sp>
        <p:nvSpPr>
          <p:cNvPr name="TextBox 39" id="39"/>
          <p:cNvSpPr txBox="true"/>
          <p:nvPr/>
        </p:nvSpPr>
        <p:spPr>
          <a:xfrm rot="0">
            <a:off x="6308563" y="6137257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5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166578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3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8852572" y="4633929"/>
            <a:ext cx="2318467" cy="642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Проєктування дизайну 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6108610" y="7685169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Тестування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166578" y="6137257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6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60209" y="2698251"/>
            <a:ext cx="4161751" cy="1184729"/>
            <a:chOff x="0" y="0"/>
            <a:chExt cx="2565722" cy="7303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65722" cy="730386"/>
            </a:xfrm>
            <a:custGeom>
              <a:avLst/>
              <a:gdLst/>
              <a:ahLst/>
              <a:cxnLst/>
              <a:rect r="r" b="b" t="t" l="l"/>
              <a:pathLst>
                <a:path h="730386" w="2565722">
                  <a:moveTo>
                    <a:pt x="0" y="0"/>
                  </a:moveTo>
                  <a:lnTo>
                    <a:pt x="2362522" y="0"/>
                  </a:lnTo>
                  <a:lnTo>
                    <a:pt x="2565722" y="365193"/>
                  </a:lnTo>
                  <a:lnTo>
                    <a:pt x="2362522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77800" y="-38100"/>
              <a:ext cx="2311722" cy="768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6093797" y="3882979"/>
            <a:ext cx="4826157" cy="1184729"/>
            <a:chOff x="0" y="0"/>
            <a:chExt cx="2975329" cy="73038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75329" cy="730386"/>
            </a:xfrm>
            <a:custGeom>
              <a:avLst/>
              <a:gdLst/>
              <a:ahLst/>
              <a:cxnLst/>
              <a:rect r="r" b="b" t="t" l="l"/>
              <a:pathLst>
                <a:path h="730386" w="2975329">
                  <a:moveTo>
                    <a:pt x="0" y="0"/>
                  </a:moveTo>
                  <a:lnTo>
                    <a:pt x="2772129" y="0"/>
                  </a:lnTo>
                  <a:lnTo>
                    <a:pt x="2975329" y="365193"/>
                  </a:lnTo>
                  <a:lnTo>
                    <a:pt x="2772129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1C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77800" y="-38100"/>
              <a:ext cx="2721329" cy="768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724615" y="5067708"/>
            <a:ext cx="4161751" cy="1184729"/>
            <a:chOff x="0" y="0"/>
            <a:chExt cx="2565722" cy="73038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65722" cy="730386"/>
            </a:xfrm>
            <a:custGeom>
              <a:avLst/>
              <a:gdLst/>
              <a:ahLst/>
              <a:cxnLst/>
              <a:rect r="r" b="b" t="t" l="l"/>
              <a:pathLst>
                <a:path h="730386" w="2565722">
                  <a:moveTo>
                    <a:pt x="0" y="0"/>
                  </a:moveTo>
                  <a:lnTo>
                    <a:pt x="2362522" y="0"/>
                  </a:lnTo>
                  <a:lnTo>
                    <a:pt x="2565722" y="365193"/>
                  </a:lnTo>
                  <a:lnTo>
                    <a:pt x="2362522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77800" y="-38100"/>
              <a:ext cx="2311722" cy="768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10800000">
            <a:off x="6758203" y="6252436"/>
            <a:ext cx="4161751" cy="1184729"/>
            <a:chOff x="0" y="0"/>
            <a:chExt cx="2565722" cy="73038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565722" cy="730386"/>
            </a:xfrm>
            <a:custGeom>
              <a:avLst/>
              <a:gdLst/>
              <a:ahLst/>
              <a:cxnLst/>
              <a:rect r="r" b="b" t="t" l="l"/>
              <a:pathLst>
                <a:path h="730386" w="2565722">
                  <a:moveTo>
                    <a:pt x="0" y="0"/>
                  </a:moveTo>
                  <a:lnTo>
                    <a:pt x="2362522" y="0"/>
                  </a:lnTo>
                  <a:lnTo>
                    <a:pt x="2565722" y="365193"/>
                  </a:lnTo>
                  <a:lnTo>
                    <a:pt x="2362522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D1F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77800" y="-38100"/>
              <a:ext cx="2311722" cy="768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724615" y="7432984"/>
            <a:ext cx="4161751" cy="1184729"/>
            <a:chOff x="0" y="0"/>
            <a:chExt cx="2565722" cy="73038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565722" cy="730386"/>
            </a:xfrm>
            <a:custGeom>
              <a:avLst/>
              <a:gdLst/>
              <a:ahLst/>
              <a:cxnLst/>
              <a:rect r="r" b="b" t="t" l="l"/>
              <a:pathLst>
                <a:path h="730386" w="2565722">
                  <a:moveTo>
                    <a:pt x="0" y="0"/>
                  </a:moveTo>
                  <a:lnTo>
                    <a:pt x="2362522" y="0"/>
                  </a:lnTo>
                  <a:lnTo>
                    <a:pt x="2565722" y="365193"/>
                  </a:lnTo>
                  <a:lnTo>
                    <a:pt x="2362522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77800" y="-38100"/>
              <a:ext cx="2311722" cy="768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6287428" y="4115384"/>
            <a:ext cx="4290843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5"/>
              </a:lnSpc>
              <a:spcBef>
                <a:spcPct val="0"/>
              </a:spcBef>
            </a:pPr>
            <a:r>
              <a:rPr lang="en-US" sz="3757">
                <a:solidFill>
                  <a:srgbClr val="051D40"/>
                </a:solidFill>
                <a:latin typeface="DM Sans Bold"/>
              </a:rPr>
              <a:t>Adobe Photoshop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768443" y="2947803"/>
            <a:ext cx="2745282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5"/>
              </a:lnSpc>
              <a:spcBef>
                <a:spcPct val="0"/>
              </a:spcBef>
            </a:pPr>
            <a:r>
              <a:rPr lang="en-US" sz="3757">
                <a:solidFill>
                  <a:srgbClr val="051D40"/>
                </a:solidFill>
                <a:latin typeface="DM Sans Bold"/>
              </a:rPr>
              <a:t>С++/Qt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388338" y="2738802"/>
            <a:ext cx="4526224" cy="1289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82"/>
              </a:lnSpc>
            </a:pPr>
            <a:r>
              <a:rPr lang="en-US" sz="2049">
                <a:solidFill>
                  <a:srgbClr val="FFFFFF"/>
                </a:solidFill>
                <a:latin typeface="DM Sans Medium"/>
              </a:rPr>
              <a:t>C++</a:t>
            </a:r>
            <a:r>
              <a:rPr lang="en-US" sz="2049">
                <a:solidFill>
                  <a:srgbClr val="FFFFFF"/>
                </a:solidFill>
                <a:latin typeface="DM Sans"/>
              </a:rPr>
              <a:t> - мова програмування для будь-якого завдання. </a:t>
            </a:r>
            <a:r>
              <a:rPr lang="en-US" sz="2049">
                <a:solidFill>
                  <a:srgbClr val="FFFFFF"/>
                </a:solidFill>
                <a:latin typeface="DM Sans Medium"/>
              </a:rPr>
              <a:t>Qt</a:t>
            </a:r>
            <a:r>
              <a:rPr lang="en-US" sz="2049">
                <a:solidFill>
                  <a:srgbClr val="FFFFFF"/>
                </a:solidFill>
                <a:latin typeface="DM Sans"/>
              </a:rPr>
              <a:t> - інструмент для створення GUI на будь-якій платформі.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381181" y="6501989"/>
            <a:ext cx="2745282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5"/>
              </a:lnSpc>
              <a:spcBef>
                <a:spcPct val="0"/>
              </a:spcBef>
            </a:pPr>
            <a:r>
              <a:rPr lang="en-US" sz="3757">
                <a:solidFill>
                  <a:srgbClr val="051D40"/>
                </a:solidFill>
                <a:latin typeface="DM Sans Bold"/>
              </a:rPr>
              <a:t>Canva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432849" y="7684815"/>
            <a:ext cx="2745282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5"/>
              </a:lnSpc>
              <a:spcBef>
                <a:spcPct val="0"/>
              </a:spcBef>
            </a:pPr>
            <a:r>
              <a:rPr lang="en-US" sz="3757">
                <a:solidFill>
                  <a:srgbClr val="051D40"/>
                </a:solidFill>
                <a:latin typeface="DM Sans Bold"/>
              </a:rPr>
              <a:t>GitHub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65636" y="3878578"/>
            <a:ext cx="4490889" cy="1298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607"/>
              </a:lnSpc>
            </a:pPr>
            <a:r>
              <a:rPr lang="en-US" sz="2069">
                <a:solidFill>
                  <a:srgbClr val="FFFFFF"/>
                </a:solidFill>
                <a:latin typeface="DM Sans"/>
              </a:rPr>
              <a:t>Adobe Photoshop - це графічний редактор, який використовується для редагування фотографій та створення  дизайну.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44602" y="5304078"/>
            <a:ext cx="4884918" cy="65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607"/>
              </a:lnSpc>
            </a:pPr>
            <a:r>
              <a:rPr lang="en-US" sz="2069">
                <a:solidFill>
                  <a:srgbClr val="FFFFFF"/>
                </a:solidFill>
                <a:latin typeface="DM Sans"/>
              </a:rPr>
              <a:t>SQL - це мова для роботи з даними в базах даних.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949758" y="6246132"/>
            <a:ext cx="4656045" cy="1270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07"/>
              </a:lnSpc>
            </a:pPr>
            <a:r>
              <a:rPr lang="en-US" sz="2069">
                <a:solidFill>
                  <a:srgbClr val="FFFFFF"/>
                </a:solidFill>
                <a:latin typeface="DM Sans"/>
              </a:rPr>
              <a:t>Canva - це онлайн-інструмент для дизайну, який робить створення професійних дизайнів простим.</a:t>
            </a:r>
          </a:p>
          <a:p>
            <a:pPr algn="r" marL="0" indent="0" lvl="0">
              <a:lnSpc>
                <a:spcPts val="2355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1886366" y="7396225"/>
            <a:ext cx="4500162" cy="1298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607"/>
              </a:lnSpc>
            </a:pPr>
            <a:r>
              <a:rPr lang="en-US" sz="2069">
                <a:solidFill>
                  <a:srgbClr val="FFFFFF"/>
                </a:solidFill>
                <a:latin typeface="DM Sans"/>
              </a:rPr>
              <a:t>GitHub - платформа для контролю версій, яка використовується розробниками програмного забезпечення.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-2519628" y="7741965"/>
            <a:ext cx="7086596" cy="7086596"/>
          </a:xfrm>
          <a:custGeom>
            <a:avLst/>
            <a:gdLst/>
            <a:ahLst/>
            <a:cxnLst/>
            <a:rect r="r" b="b" t="t" l="l"/>
            <a:pathLst>
              <a:path h="7086596" w="7086596">
                <a:moveTo>
                  <a:pt x="0" y="0"/>
                </a:moveTo>
                <a:lnTo>
                  <a:pt x="7086596" y="0"/>
                </a:lnTo>
                <a:lnTo>
                  <a:pt x="7086596" y="7086596"/>
                </a:lnTo>
                <a:lnTo>
                  <a:pt x="0" y="70865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10436461">
            <a:off x="14152110" y="-3603764"/>
            <a:ext cx="6566182" cy="6566182"/>
          </a:xfrm>
          <a:custGeom>
            <a:avLst/>
            <a:gdLst/>
            <a:ahLst/>
            <a:cxnLst/>
            <a:rect r="r" b="b" t="t" l="l"/>
            <a:pathLst>
              <a:path h="6566182" w="6566182">
                <a:moveTo>
                  <a:pt x="0" y="0"/>
                </a:moveTo>
                <a:lnTo>
                  <a:pt x="6566182" y="0"/>
                </a:lnTo>
                <a:lnTo>
                  <a:pt x="6566182" y="6566182"/>
                </a:lnTo>
                <a:lnTo>
                  <a:pt x="0" y="65661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356111" y="1172981"/>
            <a:ext cx="766572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PT Serif Bold"/>
              </a:rPr>
              <a:t>БУЛО ВИКОРИСТАНО: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724615" y="5296308"/>
            <a:ext cx="4161751" cy="628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8"/>
              </a:lnSpc>
              <a:spcBef>
                <a:spcPct val="0"/>
              </a:spcBef>
            </a:pPr>
            <a:r>
              <a:rPr lang="en-US" sz="3759">
                <a:solidFill>
                  <a:srgbClr val="000000"/>
                </a:solidFill>
                <a:latin typeface="DM Sans Bold"/>
              </a:rPr>
              <a:t>SQL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59566" y="819150"/>
            <a:ext cx="7520940" cy="1627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Arimo Bold"/>
              </a:rPr>
              <a:t>Аналіз ринку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72090" y="7240004"/>
            <a:ext cx="6387210" cy="179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8"/>
              </a:lnSpc>
            </a:pPr>
            <a:r>
              <a:rPr lang="en-US" sz="3398">
                <a:solidFill>
                  <a:srgbClr val="FFFFFF"/>
                </a:solidFill>
                <a:latin typeface="PT Serif Bold"/>
              </a:rPr>
              <a:t>Ринок програм для управління завданнями в бізнесі активно зростає.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59566" y="4315153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00196" y="4474403"/>
            <a:ext cx="9790700" cy="6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9"/>
              </a:lnSpc>
              <a:spcBef>
                <a:spcPct val="0"/>
              </a:spcBef>
            </a:pPr>
            <a:r>
              <a:rPr lang="en-US" sz="3615">
                <a:solidFill>
                  <a:srgbClr val="FFFFFF"/>
                </a:solidFill>
                <a:latin typeface="DM Sans"/>
              </a:rPr>
              <a:t>Інтуїтивний та Ефективний Інтерфейс</a:t>
            </a:r>
          </a:p>
        </p:txBody>
      </p:sp>
      <p:sp>
        <p:nvSpPr>
          <p:cNvPr name="AutoShape 8" id="8"/>
          <p:cNvSpPr/>
          <p:nvPr/>
        </p:nvSpPr>
        <p:spPr>
          <a:xfrm flipH="true" flipV="true">
            <a:off x="2345332" y="5077548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2159566" y="3180408"/>
            <a:ext cx="593598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PT Serif Bold"/>
              </a:rPr>
              <a:t>Ми пропонуємо :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71152" y="5294691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60914">
            <a:off x="2166024" y="6207245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03</a:t>
            </a:r>
          </a:p>
        </p:txBody>
      </p:sp>
      <p:sp>
        <p:nvSpPr>
          <p:cNvPr name="AutoShape 12" id="12"/>
          <p:cNvSpPr/>
          <p:nvPr/>
        </p:nvSpPr>
        <p:spPr>
          <a:xfrm flipH="true" flipV="true">
            <a:off x="2351125" y="6057086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flipH="true" flipV="true">
            <a:off x="2351125" y="6978067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3200196" y="5453941"/>
            <a:ext cx="9790700" cy="6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89"/>
              </a:lnSpc>
              <a:spcBef>
                <a:spcPct val="0"/>
              </a:spcBef>
            </a:pPr>
            <a:r>
              <a:rPr lang="en-US" sz="3615">
                <a:solidFill>
                  <a:srgbClr val="FFFFFF"/>
                </a:solidFill>
                <a:latin typeface="DM Sans"/>
              </a:rPr>
              <a:t>Синхронізація та Доступність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200196" y="6351109"/>
            <a:ext cx="9790700" cy="6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89"/>
              </a:lnSpc>
              <a:spcBef>
                <a:spcPct val="0"/>
              </a:spcBef>
            </a:pPr>
            <a:r>
              <a:rPr lang="en-US" sz="3615">
                <a:solidFill>
                  <a:srgbClr val="FFFFFF"/>
                </a:solidFill>
                <a:latin typeface="DM Sans"/>
              </a:rPr>
              <a:t>Оновлення та Підтримка</a:t>
            </a:r>
          </a:p>
        </p:txBody>
      </p:sp>
      <p:sp>
        <p:nvSpPr>
          <p:cNvPr name="TextBox 16" id="16"/>
          <p:cNvSpPr txBox="true"/>
          <p:nvPr/>
        </p:nvSpPr>
        <p:spPr>
          <a:xfrm rot="60914">
            <a:off x="2166024" y="7153192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04</a:t>
            </a:r>
          </a:p>
        </p:txBody>
      </p:sp>
      <p:sp>
        <p:nvSpPr>
          <p:cNvPr name="AutoShape 17" id="17"/>
          <p:cNvSpPr/>
          <p:nvPr/>
        </p:nvSpPr>
        <p:spPr>
          <a:xfrm flipH="true" flipV="true">
            <a:off x="2351125" y="7924014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3200196" y="7297056"/>
            <a:ext cx="9790700" cy="60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89"/>
              </a:lnSpc>
              <a:spcBef>
                <a:spcPct val="0"/>
              </a:spcBef>
            </a:pPr>
            <a:r>
              <a:rPr lang="en-US" sz="3615">
                <a:solidFill>
                  <a:srgbClr val="FFFFFF"/>
                </a:solidFill>
                <a:latin typeface="DM Sans"/>
              </a:rPr>
              <a:t>Мобільний застосунок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536282" y="-1823946"/>
            <a:ext cx="8958965" cy="9313047"/>
            <a:chOff x="0" y="0"/>
            <a:chExt cx="6108573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28012" t="0" r="-28012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6777094" y="7997343"/>
            <a:ext cx="1802889" cy="1802889"/>
          </a:xfrm>
          <a:custGeom>
            <a:avLst/>
            <a:gdLst/>
            <a:ahLst/>
            <a:cxnLst/>
            <a:rect r="r" b="b" t="t" l="l"/>
            <a:pathLst>
              <a:path h="1802889" w="1802889">
                <a:moveTo>
                  <a:pt x="0" y="0"/>
                </a:moveTo>
                <a:lnTo>
                  <a:pt x="1802889" y="0"/>
                </a:lnTo>
                <a:lnTo>
                  <a:pt x="1802889" y="1802888"/>
                </a:lnTo>
                <a:lnTo>
                  <a:pt x="0" y="18028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33387" y="-1033334"/>
            <a:ext cx="2293320" cy="2293320"/>
          </a:xfrm>
          <a:custGeom>
            <a:avLst/>
            <a:gdLst/>
            <a:ahLst/>
            <a:cxnLst/>
            <a:rect r="r" b="b" t="t" l="l"/>
            <a:pathLst>
              <a:path h="2293320" w="2293320">
                <a:moveTo>
                  <a:pt x="0" y="0"/>
                </a:moveTo>
                <a:lnTo>
                  <a:pt x="2293320" y="0"/>
                </a:lnTo>
                <a:lnTo>
                  <a:pt x="2293320" y="2293319"/>
                </a:lnTo>
                <a:lnTo>
                  <a:pt x="0" y="22933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69263" y="3210378"/>
            <a:ext cx="3238670" cy="760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23"/>
              </a:lnSpc>
              <a:spcBef>
                <a:spcPct val="0"/>
              </a:spcBef>
            </a:pPr>
            <a:r>
              <a:rPr lang="en-US" sz="5019">
                <a:solidFill>
                  <a:srgbClr val="FFFFFF"/>
                </a:solidFill>
                <a:latin typeface="Now Bold"/>
              </a:rPr>
              <a:t>75</a:t>
            </a:r>
            <a:r>
              <a:rPr lang="en-US" sz="5019" strike="noStrike" u="none">
                <a:solidFill>
                  <a:srgbClr val="FFFFFF"/>
                </a:solidFill>
                <a:latin typeface="Now Bold"/>
              </a:rPr>
              <a:t>%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804774" y="3837490"/>
            <a:ext cx="3567648" cy="1100388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705749" y="7430794"/>
            <a:ext cx="1789156" cy="760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23"/>
              </a:lnSpc>
              <a:spcBef>
                <a:spcPct val="0"/>
              </a:spcBef>
            </a:pPr>
            <a:r>
              <a:rPr lang="en-US" sz="5019">
                <a:solidFill>
                  <a:srgbClr val="FFFFFF"/>
                </a:solidFill>
                <a:latin typeface="Now Bold"/>
              </a:rPr>
              <a:t>10%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816503" y="8013993"/>
            <a:ext cx="3567648" cy="1100388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-1543050" y="-54747"/>
            <a:ext cx="2760734" cy="10341747"/>
            <a:chOff x="0" y="0"/>
            <a:chExt cx="727107" cy="272375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27107" cy="2723752"/>
            </a:xfrm>
            <a:custGeom>
              <a:avLst/>
              <a:gdLst/>
              <a:ahLst/>
              <a:cxnLst/>
              <a:rect r="r" b="b" t="t" l="l"/>
              <a:pathLst>
                <a:path h="2723752" w="727107">
                  <a:moveTo>
                    <a:pt x="0" y="0"/>
                  </a:moveTo>
                  <a:lnTo>
                    <a:pt x="727107" y="0"/>
                  </a:lnTo>
                  <a:lnTo>
                    <a:pt x="727107" y="2723752"/>
                  </a:lnTo>
                  <a:lnTo>
                    <a:pt x="0" y="2723752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727107" cy="2761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483078" y="952056"/>
            <a:ext cx="6235170" cy="1007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84"/>
              </a:lnSpc>
              <a:spcBef>
                <a:spcPct val="0"/>
              </a:spcBef>
            </a:pPr>
            <a:r>
              <a:rPr lang="en-US" sz="6570">
                <a:solidFill>
                  <a:srgbClr val="FFFFFF"/>
                </a:solidFill>
                <a:latin typeface="Now Bold"/>
              </a:rPr>
              <a:t>СТАТИСТИКА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600663" y="3043831"/>
            <a:ext cx="6338347" cy="2134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07"/>
              </a:lnSpc>
              <a:spcBef>
                <a:spcPct val="0"/>
              </a:spcBef>
            </a:pPr>
            <a:r>
              <a:rPr lang="en-US" sz="2469">
                <a:solidFill>
                  <a:srgbClr val="FFFFFF"/>
                </a:solidFill>
                <a:latin typeface="DM Sans"/>
              </a:rPr>
              <a:t>75% користувачів схожих програм використовують функцію управління часом. Це дозволяє їм відстежувати час, який вони витрачають на різні завдання.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600663" y="7758454"/>
            <a:ext cx="5561203" cy="1140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36"/>
              </a:lnSpc>
              <a:spcBef>
                <a:spcPct val="0"/>
              </a:spcBef>
            </a:pPr>
            <a:r>
              <a:rPr lang="en-US" sz="2200">
                <a:solidFill>
                  <a:srgbClr val="FFFFFF"/>
                </a:solidFill>
                <a:latin typeface="DM Sans"/>
              </a:rPr>
              <a:t>Ринок</a:t>
            </a:r>
            <a:r>
              <a:rPr lang="en-US" sz="2200" strike="noStrike" u="none">
                <a:solidFill>
                  <a:srgbClr val="FFFFFF"/>
                </a:solidFill>
                <a:latin typeface="DM Sans"/>
              </a:rPr>
              <a:t> програм для управління завданнями зростає на 10% щороку.</a:t>
            </a:r>
          </a:p>
          <a:p>
            <a:pPr marL="0" indent="0" lvl="0">
              <a:lnSpc>
                <a:spcPts val="3036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980992" y="5492456"/>
            <a:ext cx="3238670" cy="760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23"/>
              </a:lnSpc>
              <a:spcBef>
                <a:spcPct val="0"/>
              </a:spcBef>
            </a:pPr>
            <a:r>
              <a:rPr lang="en-US" sz="5019">
                <a:solidFill>
                  <a:srgbClr val="FFFFFF"/>
                </a:solidFill>
                <a:latin typeface="Now Bold"/>
              </a:rPr>
              <a:t>20</a:t>
            </a:r>
            <a:r>
              <a:rPr lang="en-US" sz="5019" strike="noStrike" u="none">
                <a:solidFill>
                  <a:srgbClr val="FFFFFF"/>
                </a:solidFill>
                <a:latin typeface="Now Bold"/>
              </a:rPr>
              <a:t>%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600663" y="6140156"/>
            <a:ext cx="7159762" cy="759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19"/>
              </a:lnSpc>
              <a:spcBef>
                <a:spcPct val="0"/>
              </a:spcBef>
            </a:pPr>
            <a:r>
              <a:rPr lang="en-US" sz="2187">
                <a:solidFill>
                  <a:srgbClr val="FFFFFF"/>
                </a:solidFill>
                <a:latin typeface="DM Sans"/>
              </a:rPr>
              <a:t>Програма для управління завданнями може підвищити продуктивність праці на 10-20%.</a:t>
            </a:r>
          </a:p>
        </p:txBody>
      </p:sp>
      <p:pic>
        <p:nvPicPr>
          <p:cNvPr name="Picture 18" id="1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816503" y="6078108"/>
            <a:ext cx="3567648" cy="110038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4032876" y="-3685294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8" y="0"/>
                </a:lnTo>
                <a:lnTo>
                  <a:pt x="6452848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3216" y="238125"/>
            <a:ext cx="879643" cy="1273167"/>
          </a:xfrm>
          <a:custGeom>
            <a:avLst/>
            <a:gdLst/>
            <a:ahLst/>
            <a:cxnLst/>
            <a:rect r="r" b="b" t="t" l="l"/>
            <a:pathLst>
              <a:path h="1273167" w="879643">
                <a:moveTo>
                  <a:pt x="0" y="0"/>
                </a:moveTo>
                <a:lnTo>
                  <a:pt x="879643" y="0"/>
                </a:lnTo>
                <a:lnTo>
                  <a:pt x="879643" y="1273167"/>
                </a:lnTo>
                <a:lnTo>
                  <a:pt x="0" y="12731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058275" y="1511292"/>
            <a:ext cx="6916978" cy="7643261"/>
          </a:xfrm>
          <a:custGeom>
            <a:avLst/>
            <a:gdLst/>
            <a:ahLst/>
            <a:cxnLst/>
            <a:rect r="r" b="b" t="t" l="l"/>
            <a:pathLst>
              <a:path h="7643261" w="6916978">
                <a:moveTo>
                  <a:pt x="0" y="0"/>
                </a:moveTo>
                <a:lnTo>
                  <a:pt x="6916978" y="0"/>
                </a:lnTo>
                <a:lnTo>
                  <a:pt x="6916978" y="7643261"/>
                </a:lnTo>
                <a:lnTo>
                  <a:pt x="0" y="76432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44364" y="4001954"/>
            <a:ext cx="7999636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04"/>
              </a:lnSpc>
            </a:pPr>
            <a:r>
              <a:rPr lang="en-US" sz="5170">
                <a:solidFill>
                  <a:srgbClr val="FFFFFF"/>
                </a:solidFill>
                <a:latin typeface="Now Bold"/>
              </a:rPr>
              <a:t>ПЕРША СТОРІНКА </a:t>
            </a:r>
          </a:p>
          <a:p>
            <a:pPr algn="ctr" marL="0" indent="0" lvl="0">
              <a:lnSpc>
                <a:spcPts val="6204"/>
              </a:lnSpc>
              <a:spcBef>
                <a:spcPct val="0"/>
              </a:spcBef>
            </a:pPr>
            <a:r>
              <a:rPr lang="en-US" sz="5170">
                <a:solidFill>
                  <a:srgbClr val="FFFFFF"/>
                </a:solidFill>
                <a:latin typeface="Now Bold"/>
              </a:rPr>
              <a:t>ПРОГРАМИ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DAF4K7GeiLI</dc:identifier>
  <dcterms:modified xsi:type="dcterms:W3CDTF">2011-08-01T06:04:30Z</dcterms:modified>
  <cp:revision>1</cp:revision>
  <dc:title>Develop Work</dc:title>
</cp:coreProperties>
</file>

<file path=docProps/thumbnail.jpeg>
</file>